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8"/>
  </p:notesMasterIdLst>
  <p:sldIdLst>
    <p:sldId id="525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77" r:id="rId10"/>
    <p:sldId id="527" r:id="rId11"/>
    <p:sldId id="265" r:id="rId12"/>
    <p:sldId id="555" r:id="rId13"/>
    <p:sldId id="317" r:id="rId14"/>
    <p:sldId id="556" r:id="rId15"/>
    <p:sldId id="528" r:id="rId16"/>
    <p:sldId id="557" r:id="rId17"/>
    <p:sldId id="549" r:id="rId18"/>
    <p:sldId id="342" r:id="rId19"/>
    <p:sldId id="258" r:id="rId20"/>
    <p:sldId id="343" r:id="rId21"/>
    <p:sldId id="558" r:id="rId22"/>
    <p:sldId id="485" r:id="rId23"/>
    <p:sldId id="478" r:id="rId24"/>
    <p:sldId id="444" r:id="rId25"/>
    <p:sldId id="445" r:id="rId26"/>
    <p:sldId id="465" r:id="rId27"/>
    <p:sldId id="358" r:id="rId28"/>
    <p:sldId id="268" r:id="rId29"/>
    <p:sldId id="526" r:id="rId30"/>
    <p:sldId id="529" r:id="rId31"/>
    <p:sldId id="565" r:id="rId32"/>
    <p:sldId id="450" r:id="rId33"/>
    <p:sldId id="448" r:id="rId34"/>
    <p:sldId id="449" r:id="rId35"/>
    <p:sldId id="566" r:id="rId36"/>
    <p:sldId id="532" r:id="rId37"/>
    <p:sldId id="395" r:id="rId38"/>
    <p:sldId id="394" r:id="rId39"/>
    <p:sldId id="396" r:id="rId40"/>
    <p:sldId id="398" r:id="rId41"/>
    <p:sldId id="416" r:id="rId42"/>
    <p:sldId id="486" r:id="rId43"/>
    <p:sldId id="420" r:id="rId44"/>
    <p:sldId id="421" r:id="rId45"/>
    <p:sldId id="422" r:id="rId46"/>
    <p:sldId id="424" r:id="rId47"/>
    <p:sldId id="291" r:id="rId48"/>
    <p:sldId id="533" r:id="rId49"/>
    <p:sldId id="386" r:id="rId50"/>
    <p:sldId id="387" r:id="rId51"/>
    <p:sldId id="561" r:id="rId52"/>
    <p:sldId id="388" r:id="rId53"/>
    <p:sldId id="293" r:id="rId54"/>
    <p:sldId id="489" r:id="rId55"/>
    <p:sldId id="494" r:id="rId56"/>
    <p:sldId id="389" r:id="rId57"/>
    <p:sldId id="550" r:id="rId58"/>
    <p:sldId id="505" r:id="rId59"/>
    <p:sldId id="570" r:id="rId60"/>
    <p:sldId id="439" r:id="rId61"/>
    <p:sldId id="571" r:id="rId62"/>
    <p:sldId id="572" r:id="rId63"/>
    <p:sldId id="573" r:id="rId64"/>
    <p:sldId id="574" r:id="rId65"/>
    <p:sldId id="575" r:id="rId66"/>
    <p:sldId id="469" r:id="rId67"/>
    <p:sldId id="553" r:id="rId68"/>
    <p:sldId id="390" r:id="rId69"/>
    <p:sldId id="502" r:id="rId70"/>
    <p:sldId id="456" r:id="rId71"/>
    <p:sldId id="492" r:id="rId72"/>
    <p:sldId id="568" r:id="rId73"/>
    <p:sldId id="493" r:id="rId74"/>
    <p:sldId id="542" r:id="rId75"/>
    <p:sldId id="520" r:id="rId76"/>
    <p:sldId id="426" r:id="rId77"/>
    <p:sldId id="427" r:id="rId78"/>
    <p:sldId id="488" r:id="rId79"/>
    <p:sldId id="392" r:id="rId80"/>
    <p:sldId id="554" r:id="rId81"/>
    <p:sldId id="433" r:id="rId82"/>
    <p:sldId id="434" r:id="rId83"/>
    <p:sldId id="435" r:id="rId84"/>
    <p:sldId id="462" r:id="rId85"/>
    <p:sldId id="436" r:id="rId86"/>
    <p:sldId id="499" r:id="rId87"/>
    <p:sldId id="498" r:id="rId88"/>
    <p:sldId id="496" r:id="rId89"/>
    <p:sldId id="523" r:id="rId90"/>
    <p:sldId id="473" r:id="rId91"/>
    <p:sldId id="437" r:id="rId92"/>
    <p:sldId id="569" r:id="rId93"/>
    <p:sldId id="500" r:id="rId94"/>
    <p:sldId id="482" r:id="rId95"/>
    <p:sldId id="484" r:id="rId96"/>
    <p:sldId id="305" r:id="rId97"/>
    <p:sldId id="552" r:id="rId98"/>
    <p:sldId id="551" r:id="rId99"/>
    <p:sldId id="548" r:id="rId100"/>
    <p:sldId id="474" r:id="rId101"/>
    <p:sldId id="475" r:id="rId102"/>
    <p:sldId id="476" r:id="rId103"/>
    <p:sldId id="487" r:id="rId104"/>
    <p:sldId id="411" r:id="rId105"/>
    <p:sldId id="412" r:id="rId106"/>
    <p:sldId id="414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F0000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9"/>
    <p:restoredTop sz="94737"/>
  </p:normalViewPr>
  <p:slideViewPr>
    <p:cSldViewPr snapToGrid="0" snapToObjects="1" showGuides="1">
      <p:cViewPr varScale="1">
        <p:scale>
          <a:sx n="96" d="100"/>
          <a:sy n="96" d="100"/>
        </p:scale>
        <p:origin x="176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12/4/21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35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64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4.tiff"/><Relationship Id="rId7" Type="http://schemas.openxmlformats.org/officeDocument/2006/relationships/image" Target="../media/image19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8.tiff"/><Relationship Id="rId10" Type="http://schemas.openxmlformats.org/officeDocument/2006/relationships/image" Target="../media/image13.tiff"/><Relationship Id="rId4" Type="http://schemas.openxmlformats.org/officeDocument/2006/relationships/image" Target="../media/image16.tiff"/><Relationship Id="rId9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11" Type="http://schemas.openxmlformats.org/officeDocument/2006/relationships/image" Target="../media/image21.png"/><Relationship Id="rId5" Type="http://schemas.openxmlformats.org/officeDocument/2006/relationships/image" Target="../media/image18.tiff"/><Relationship Id="rId10" Type="http://schemas.openxmlformats.org/officeDocument/2006/relationships/image" Target="../media/image13.tiff"/><Relationship Id="rId4" Type="http://schemas.openxmlformats.org/officeDocument/2006/relationships/image" Target="../media/image16.tiff"/><Relationship Id="rId9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tiff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tif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tif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tiff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5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7.tiff"/><Relationship Id="rId4" Type="http://schemas.openxmlformats.org/officeDocument/2006/relationships/image" Target="../media/image15.tif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3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068"/>
            <a:ext cx="9144000" cy="23876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8900" b="1" dirty="0"/>
              <a:t>Plants aren’t dumb</a:t>
            </a:r>
            <a:br>
              <a:rPr lang="en-US" dirty="0"/>
            </a:br>
            <a:r>
              <a:rPr lang="en-US" sz="4400" dirty="0">
                <a:solidFill>
                  <a:srgbClr val="011893"/>
                </a:solidFill>
              </a:rPr>
              <a:t>Using optimality theory to understand big questions in plant ecophysiology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1620" y="3820006"/>
            <a:ext cx="6108758" cy="2236237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r>
              <a:rPr lang="en-US" dirty="0">
                <a:solidFill>
                  <a:srgbClr val="011893"/>
                </a:solidFill>
              </a:rPr>
              <a:t>; @</a:t>
            </a:r>
            <a:r>
              <a:rPr lang="en-US" dirty="0" err="1">
                <a:solidFill>
                  <a:srgbClr val="011893"/>
                </a:solidFill>
              </a:rPr>
              <a:t>nick_greg_smith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29F9D-7570-C449-86BD-CE901B6146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3670" y="5539595"/>
            <a:ext cx="363488" cy="29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87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93774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554E09-1A25-D646-8EBC-294ACF547EC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180974-B21E-2348-A336-CFD6B794522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E9A865-4963-C34B-BF16-BCE51F102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63329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11893"/>
                </a:solidFill>
              </a:rPr>
              <a:t>Must maintain high amount of Rubisco to do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8DE4E-AD8D-074A-B103-DE39CFB7320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52440-2D57-8040-B772-6A1FBC6DFB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3D9DC0-34F3-AE4D-8EA3-ACAE0699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01363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2B81-69B8-294B-ACF9-43632E72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stomatal conductance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67C5-62AC-B448-815F-ECEA77AC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Optimal conductance</a:t>
            </a:r>
            <a:r>
              <a:rPr lang="el-GR" sz="4000" i="1" dirty="0">
                <a:solidFill>
                  <a:srgbClr val="011893"/>
                </a:solidFill>
              </a:rPr>
              <a:t> </a:t>
            </a:r>
            <a:r>
              <a:rPr lang="en-US" sz="4000" dirty="0">
                <a:solidFill>
                  <a:srgbClr val="011893"/>
                </a:solidFill>
              </a:rPr>
              <a:t>maximizes photosynthesis at least water loss and nutrient use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Water loss </a:t>
            </a:r>
            <a:r>
              <a:rPr lang="en-US" sz="3600" dirty="0"/>
              <a:t>is from transpiration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Nutrient use </a:t>
            </a:r>
            <a:r>
              <a:rPr lang="en-US" sz="3600" dirty="0"/>
              <a:t>is nutrients used to maintain Rubisco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C62F4E-9396-7344-A6FE-FD4F8203D8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420AF3-272A-D546-A093-06B1E989ABE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EDA653-C45E-CC48-AE5C-F0FDB275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5874304-0D47-D348-A124-46513291B9AE}"/>
              </a:ext>
            </a:extLst>
          </p:cNvPr>
          <p:cNvSpPr txBox="1"/>
          <p:nvPr/>
        </p:nvSpPr>
        <p:spPr>
          <a:xfrm>
            <a:off x="2716696" y="6311900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5429348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09CC-CE40-0F45-848A-9E27A030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Stomatal conductance trait</a:t>
            </a:r>
            <a:br>
              <a:rPr lang="en-US" dirty="0"/>
            </a:br>
            <a:r>
              <a:rPr lang="en-US" dirty="0"/>
              <a:t>The ratio of CO</a:t>
            </a:r>
            <a:r>
              <a:rPr lang="en-US" baseline="-25000" dirty="0"/>
              <a:t>2</a:t>
            </a:r>
            <a:r>
              <a:rPr lang="en-US" dirty="0"/>
              <a:t> in the leaf to CO</a:t>
            </a:r>
            <a:r>
              <a:rPr lang="en-US" baseline="-25000" dirty="0"/>
              <a:t>2</a:t>
            </a:r>
            <a:r>
              <a:rPr lang="en-US" dirty="0"/>
              <a:t> outside of the leaf (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/C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a</a:t>
            </a:r>
            <a:r>
              <a:rPr lang="en-US" i="1" dirty="0">
                <a:cs typeface="Calibri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45EB0-FF2B-2C4B-9F1A-63B3EEA7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600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EB10B-FA83-3845-A373-778F1BAD52D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54145F-28D8-734D-9BD3-6205E16BA95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C87225-781F-704A-B189-CE7FD938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2CDFD7-8F5F-574A-9E8A-51A2A0C1FD7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056A0-CB76-724B-A89A-065B1768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276" y="982392"/>
            <a:ext cx="5146550" cy="52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625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1220E15-A4D9-9547-B489-92D79DDC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VPD to avoid water loss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DE9DAE-6E90-8B4A-B9F2-2D214558FCC8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22CCB3-91DC-8746-B720-C43081C95F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39DB6D-BDB4-9247-A547-7D2E747A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20DCF32-AEA1-B848-8506-DBF53428DC18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5160703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6CB3F7-2581-7E4C-9E71-92BE33D4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lower openness needed to satisfy Rubisco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A113AD-9366-CC42-9A44-236ED5D2BDE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3759A-7256-174C-B71F-D8870B0DBB4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FEBF16-4CFA-0745-A094-7778CB91E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42C418-B484-1A48-8ED2-4AC54A5016CD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145949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495" y="4406493"/>
            <a:ext cx="3372322" cy="2245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278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495" y="4406493"/>
            <a:ext cx="3372322" cy="2245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BE5DE46-D91E-7C4E-8C20-454D942F4A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2720" y="2776719"/>
            <a:ext cx="4462101" cy="318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82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words: plants provide </a:t>
            </a:r>
            <a:r>
              <a:rPr lang="en-US" dirty="0">
                <a:solidFill>
                  <a:srgbClr val="7030A0"/>
                </a:solidFill>
              </a:rPr>
              <a:t>ecosystem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434B9F-F5C0-5E45-BA74-A7D9BCC55EF2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EFEDD1-E890-E043-9847-D15D5515D4C9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45EEBB-BDD2-EA4C-9FA4-51A1F1D11469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42E65-2115-864A-81B8-1935FE51E0B1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502615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71204-EA34-E541-86A4-7396945F1ACB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1170150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stCxn id="8" idx="1"/>
            <a:endCxn id="9" idx="3"/>
          </p:cNvCxnSpPr>
          <p:nvPr/>
        </p:nvCxnSpPr>
        <p:spPr>
          <a:xfrm>
            <a:off x="5530827" y="3666009"/>
            <a:ext cx="857156" cy="10760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4085658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643" y="1510486"/>
            <a:ext cx="8918713" cy="50162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262416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FF0000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41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5243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07087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Current lab members</a:t>
            </a:r>
          </a:p>
          <a:p>
            <a:pPr lvl="1"/>
            <a:r>
              <a:rPr lang="en-US" sz="1600" dirty="0"/>
              <a:t>Jeff </a:t>
            </a:r>
            <a:r>
              <a:rPr lang="en-US" sz="1600" dirty="0" err="1"/>
              <a:t>Chieppa</a:t>
            </a:r>
            <a:r>
              <a:rPr lang="en-US" sz="1600" dirty="0"/>
              <a:t> (postdoc)</a:t>
            </a:r>
          </a:p>
          <a:p>
            <a:pPr lvl="1"/>
            <a:r>
              <a:rPr lang="en-US" sz="1600" dirty="0"/>
              <a:t>Brad </a:t>
            </a:r>
            <a:r>
              <a:rPr lang="en-US" sz="1600" dirty="0" err="1"/>
              <a:t>Posch</a:t>
            </a:r>
            <a:r>
              <a:rPr lang="en-US" sz="1600" dirty="0"/>
              <a:t> (postdoc)</a:t>
            </a:r>
          </a:p>
          <a:p>
            <a:pPr lvl="1"/>
            <a:r>
              <a:rPr lang="en-US" sz="1600" dirty="0"/>
              <a:t>Evan </a:t>
            </a:r>
            <a:r>
              <a:rPr lang="en-US" sz="1600" dirty="0" err="1"/>
              <a:t>Perkowski</a:t>
            </a:r>
            <a:r>
              <a:rPr lang="en-US" sz="1600" dirty="0"/>
              <a:t> (PhD student)</a:t>
            </a:r>
          </a:p>
          <a:p>
            <a:pPr lvl="1"/>
            <a:r>
              <a:rPr lang="en-US" sz="1600" dirty="0" err="1"/>
              <a:t>Zinny</a:t>
            </a:r>
            <a:r>
              <a:rPr lang="en-US" sz="1600" dirty="0"/>
              <a:t> </a:t>
            </a:r>
            <a:r>
              <a:rPr lang="en-US" sz="1600" dirty="0" err="1"/>
              <a:t>Ezekannagha</a:t>
            </a:r>
            <a:r>
              <a:rPr lang="en-US" sz="1600" dirty="0"/>
              <a:t> (PhD student)</a:t>
            </a:r>
          </a:p>
          <a:p>
            <a:pPr lvl="1"/>
            <a:r>
              <a:rPr lang="en-US" sz="1600" dirty="0"/>
              <a:t>Risa </a:t>
            </a:r>
            <a:r>
              <a:rPr lang="en-US" sz="1600" dirty="0" err="1"/>
              <a:t>McNellis</a:t>
            </a:r>
            <a:r>
              <a:rPr lang="en-US" sz="1600" dirty="0"/>
              <a:t> (MS; now lab tech)</a:t>
            </a:r>
          </a:p>
          <a:p>
            <a:pPr lvl="1"/>
            <a:r>
              <a:rPr lang="en-US" sz="1600" dirty="0"/>
              <a:t>Morgan </a:t>
            </a:r>
            <a:r>
              <a:rPr lang="en-US" sz="1600" dirty="0" err="1"/>
              <a:t>Appell</a:t>
            </a:r>
            <a:r>
              <a:rPr lang="en-US" sz="1600" dirty="0"/>
              <a:t> (undergrad)</a:t>
            </a:r>
          </a:p>
          <a:p>
            <a:pPr lvl="1"/>
            <a:r>
              <a:rPr lang="en-US" sz="1600" dirty="0"/>
              <a:t>Joseph </a:t>
            </a:r>
            <a:r>
              <a:rPr lang="en-US" sz="1600" dirty="0" err="1"/>
              <a:t>Terrones</a:t>
            </a:r>
            <a:r>
              <a:rPr lang="en-US" sz="1600" dirty="0"/>
              <a:t> (undergrad)</a:t>
            </a:r>
          </a:p>
          <a:p>
            <a:r>
              <a:rPr lang="en-US" sz="1800" dirty="0"/>
              <a:t>Former lab members</a:t>
            </a:r>
          </a:p>
          <a:p>
            <a:pPr lvl="1"/>
            <a:r>
              <a:rPr lang="en-US" sz="1600" dirty="0" err="1"/>
              <a:t>Lizz</a:t>
            </a:r>
            <a:r>
              <a:rPr lang="en-US" sz="1600" dirty="0"/>
              <a:t> Waring (postdoc; now Asst. Prof at Northeastern State U)</a:t>
            </a:r>
          </a:p>
          <a:p>
            <a:pPr lvl="1"/>
            <a:r>
              <a:rPr lang="en-US" sz="1600" dirty="0"/>
              <a:t>Helen Scott (MS; now in industry and PhD student at BU)</a:t>
            </a:r>
          </a:p>
          <a:p>
            <a:pPr lvl="1"/>
            <a:r>
              <a:rPr lang="en-US" sz="1600" dirty="0"/>
              <a:t>Jorge Ochoa (undergrad; now working for the Army)</a:t>
            </a:r>
          </a:p>
          <a:p>
            <a:pPr lvl="1"/>
            <a:r>
              <a:rPr lang="en-US" sz="1600" dirty="0"/>
              <a:t>Jose Villeda (undergrad; now in industry)</a:t>
            </a:r>
          </a:p>
          <a:p>
            <a:pPr lvl="1"/>
            <a:r>
              <a:rPr lang="en-US" sz="1600" dirty="0"/>
              <a:t>Leah Ortiz (undergrad; now in industry)</a:t>
            </a:r>
          </a:p>
          <a:p>
            <a:r>
              <a:rPr lang="en-US" sz="1800" dirty="0"/>
              <a:t>Collaborators at TTU and around the world</a:t>
            </a:r>
          </a:p>
          <a:p>
            <a:r>
              <a:rPr lang="en-US" sz="1800" dirty="0"/>
              <a:t>Funding</a:t>
            </a:r>
          </a:p>
          <a:p>
            <a:pPr lvl="1"/>
            <a:r>
              <a:rPr lang="en-US" sz="1400" dirty="0"/>
              <a:t>NSF</a:t>
            </a:r>
          </a:p>
          <a:p>
            <a:pPr lvl="1"/>
            <a:r>
              <a:rPr lang="en-US" sz="1400" dirty="0"/>
              <a:t>USDA</a:t>
            </a:r>
          </a:p>
          <a:p>
            <a:pPr lvl="1"/>
            <a:r>
              <a:rPr lang="en-US" sz="1400" dirty="0"/>
              <a:t>NPS</a:t>
            </a:r>
          </a:p>
          <a:p>
            <a:pPr lvl="1"/>
            <a:r>
              <a:rPr lang="en-US" sz="1400" dirty="0"/>
              <a:t>USGS</a:t>
            </a:r>
          </a:p>
          <a:p>
            <a:pPr lvl="1"/>
            <a:r>
              <a:rPr lang="en-US" sz="1400" dirty="0"/>
              <a:t>Schmidt Futures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4498" y="4163619"/>
            <a:ext cx="2684459" cy="201334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657516F-14C3-D34B-93F6-93984158B85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800006-FD9F-2441-B98D-858CC16ED72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DE4855-5607-8148-9B09-2F091BEC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836CAB1-65AA-0648-9227-01AE95C7ED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8957" y="1475163"/>
            <a:ext cx="3046213" cy="22846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A9B3EE-9407-C54A-BD8C-366633165FC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562" y="1475163"/>
            <a:ext cx="2855757" cy="21418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2E49E6-42A5-6E47-A75D-C38DBA0FE57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6440" y="4386469"/>
            <a:ext cx="2994991" cy="2246243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3F176758-5A3C-C44F-858B-DE572F0A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755" y="5422735"/>
            <a:ext cx="711415" cy="7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DA Rural Development - Wikipedia">
            <a:extLst>
              <a:ext uri="{FF2B5EF4-FFF2-40B4-BE49-F238E27FC236}">
                <a16:creationId xmlns:a16="http://schemas.microsoft.com/office/drawing/2014/main" id="{CC1DBF71-B4CC-E048-A2D9-9FD4E0D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653" y="5472745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Park Service - Wikipedia">
            <a:extLst>
              <a:ext uri="{FF2B5EF4-FFF2-40B4-BE49-F238E27FC236}">
                <a16:creationId xmlns:a16="http://schemas.microsoft.com/office/drawing/2014/main" id="{5CAECAE7-9635-CA4B-A8A9-5D3B5121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0882" y="7082037"/>
            <a:ext cx="65708" cy="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523B7A-7C12-464C-AC78-D9B7392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753" y="6278880"/>
            <a:ext cx="14478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Park Service - Wikipedia">
            <a:extLst>
              <a:ext uri="{FF2B5EF4-FFF2-40B4-BE49-F238E27FC236}">
                <a16:creationId xmlns:a16="http://schemas.microsoft.com/office/drawing/2014/main" id="{5FE3FDCA-CF2B-884A-B4C9-B2B9A33D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73" y="5314257"/>
            <a:ext cx="648344" cy="8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midt Futures">
            <a:extLst>
              <a:ext uri="{FF2B5EF4-FFF2-40B4-BE49-F238E27FC236}">
                <a16:creationId xmlns:a16="http://schemas.microsoft.com/office/drawing/2014/main" id="{1E8171D0-C5BE-1B4C-8406-672F6DC6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532" y="6226719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187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69B47E-5C70-8545-A6FE-09DEF6B6E0D6}"/>
              </a:ext>
            </a:extLst>
          </p:cNvPr>
          <p:cNvSpPr txBox="1"/>
          <p:nvPr/>
        </p:nvSpPr>
        <p:spPr>
          <a:xfrm>
            <a:off x="9087694" y="3064222"/>
            <a:ext cx="2420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small percentage change in photosynthesis can have large consequences for climate</a:t>
            </a:r>
          </a:p>
        </p:txBody>
      </p:sp>
    </p:spTree>
    <p:extLst>
      <p:ext uri="{BB962C8B-B14F-4D97-AF65-F5344CB8AC3E}">
        <p14:creationId xmlns:p14="http://schemas.microsoft.com/office/powerpoint/2010/main" val="1191965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Theoretical models for photosynthesis exist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Long-term responses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477810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477810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17394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173942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65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515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7542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11893"/>
                </a:solidFill>
              </a:rPr>
              <a:t>Reliance on statistical models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307214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24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1937981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>
                <a:solidFill>
                  <a:srgbClr val="011893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554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Optimization: 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Optimally, plants will maintain fastest rate of photosynthesis at the lowest summed resource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189977" y="6488668"/>
            <a:ext cx="20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2D73CB-27EF-854E-A735-983AD614332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737F39-9D64-6A49-9E45-CBB0D498746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CE7FA4-0399-CA49-A8B9-B178FFDB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17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8DAF7-410D-B849-BED0-7A13682D54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36CE8-EF9F-0B42-978C-377CE3B87D4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EA2B03-8292-404C-99A4-78D0B1FC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0477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</a:t>
            </a:r>
            <a:r>
              <a:rPr lang="en-US" sz="4400" b="1" dirty="0">
                <a:solidFill>
                  <a:srgbClr val="011893"/>
                </a:solidFill>
              </a:rPr>
              <a:t>stomatal conductance</a:t>
            </a:r>
            <a:r>
              <a:rPr lang="en-US" sz="4400" dirty="0"/>
              <a:t>, </a:t>
            </a:r>
          </a:p>
          <a:p>
            <a:r>
              <a:rPr lang="en-US" sz="4400" dirty="0"/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A4375F-2ECA-8146-978F-2F5F16D62528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58D38-2D2D-B74C-942F-29C2FE73E67B}"/>
              </a:ext>
            </a:extLst>
          </p:cNvPr>
          <p:cNvSpPr txBox="1"/>
          <p:nvPr/>
        </p:nvSpPr>
        <p:spPr>
          <a:xfrm>
            <a:off x="1830504" y="5052944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THIS IF YOU ARE INTERESTED]</a:t>
            </a:r>
          </a:p>
        </p:txBody>
      </p:sp>
    </p:spTree>
    <p:extLst>
      <p:ext uri="{BB962C8B-B14F-4D97-AF65-F5344CB8AC3E}">
        <p14:creationId xmlns:p14="http://schemas.microsoft.com/office/powerpoint/2010/main" val="460577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617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11893"/>
                </a:solidFill>
              </a:rPr>
              <a:t>photosynthetic biochemistry</a:t>
            </a:r>
            <a:r>
              <a:rPr lang="en-US" sz="4400" dirty="0"/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881-1F44-7A42-AEB4-451796E880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190647-3300-D042-B4E1-6A9D1B2FD2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BC9715-D6FA-BE4A-90E6-1C546F38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5328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A007C4-A122-794C-B75C-BDF98B54C89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CABE87-59FE-F948-B175-60D0DB7804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3EEF84-E533-7942-A016-286A82FB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Plant biochemistry setup will aim for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61E9D-5D9F-E246-8801-5B9ADCECEB25}"/>
              </a:ext>
            </a:extLst>
          </p:cNvPr>
          <p:cNvSpPr txBox="1"/>
          <p:nvPr/>
        </p:nvSpPr>
        <p:spPr>
          <a:xfrm>
            <a:off x="2690191" y="6312385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1551383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rgbClr val="011893"/>
                </a:solidFill>
              </a:rPr>
              <a:t>V</a:t>
            </a:r>
            <a:r>
              <a:rPr lang="en-US" baseline="-25000" dirty="0" err="1">
                <a:solidFill>
                  <a:srgbClr val="011893"/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6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971FAA-F34F-8648-88F4-1ECC30C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A5F097-E421-C649-9E6F-8111908FCA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75E9AA-44B1-A949-AC0C-E602E8BE32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79299A-9300-264F-80F4-AF69880B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4148899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BA4DFA-03A2-6947-AE93-EAC9C5E39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76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5BD37F-49AE-7A43-92F5-2129F743A4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40F522-0207-9C47-94C3-14AE46BA26F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C2D917-37CA-5F4F-B777-948A1295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DB91A7-4EDB-D54C-9B82-8C001F3BE23B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870854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230C96-59EC-494E-8A4A-1CAFAC62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VPD because of lower stomatal conductance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623016-713A-AF47-9BB9-639483E221F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5A146D-1A3F-BA49-9B51-DC8F5139D46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431006-4C04-004C-B39B-4F53BBA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25E9AE7-1E75-5144-A76A-5EB327563D1C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714904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FFD041-DAF7-CC4E-AA52-C38203F2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0BE83B-F90C-5142-8D18-4121C10ADD7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9E959-63A5-284A-9255-20D012AF8E2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79E901-E7DE-5042-9016-20BF71D3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F87108-7FDE-9645-A50D-9398ED0AF67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821633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98" y="2129421"/>
            <a:ext cx="8591415" cy="4218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0362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theory as a null model to explore acclimation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969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EE812-8652-A44F-89F2-9AAB5369A40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609B1-512B-7C46-BC3F-FBEAFD02AC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BC1AC-37F2-5944-A4E2-C01FDF05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B7B66-13B8-0142-A4AD-B6F96B19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1509B-9FA1-574D-9391-21FDE78F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Is photosynthesis optimized to the environment?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Does photosynthesis acclimate to soil nutrients?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does acclimation mean for future terrestrial biogeochemical cycling?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When is C</a:t>
            </a:r>
            <a:r>
              <a:rPr lang="en-US" sz="3600" baseline="-25000" dirty="0"/>
              <a:t>4</a:t>
            </a:r>
            <a:r>
              <a:rPr lang="en-US" sz="3600" dirty="0"/>
              <a:t> photosynthesis an advantage over C</a:t>
            </a:r>
            <a:r>
              <a:rPr lang="en-US" sz="3600" baseline="-25000" dirty="0"/>
              <a:t>3</a:t>
            </a:r>
            <a:r>
              <a:rPr lang="en-US" sz="3600" dirty="0"/>
              <a:t> photosynthesis?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9408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289F-E077-3244-810A-CE0A428747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B7D57-34EF-904E-9F84-6601F929C3B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22794-1E04-6D4A-A02D-A1F3E705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YES! Photosynthesis acclimates spatially as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82AF-094B-364B-B6E1-369F748F18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E7676-0C29-F242-A754-0C2B941B25A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72452-F465-164D-906A-A708914C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herbarium specimens </a:t>
            </a:r>
            <a:r>
              <a:rPr lang="en-US" dirty="0"/>
              <a:t>to examine acclimation over space and time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7F199F-3585-314D-8ED2-0EE9B8B808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443445-6F66-8C46-AF22-C843FEA8FC3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4B332B-EC03-8844-A341-BC673B8B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66B938-68AF-3D45-B34C-0CD2E4689030}"/>
              </a:ext>
            </a:extLst>
          </p:cNvPr>
          <p:cNvSpPr txBox="1"/>
          <p:nvPr/>
        </p:nvSpPr>
        <p:spPr>
          <a:xfrm>
            <a:off x="9993385" y="6488668"/>
            <a:ext cx="219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Villeda et al. (in prep)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690792-F396-DD48-BC0D-1A8D68F45C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510" y="2312270"/>
            <a:ext cx="3861850" cy="3861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9A3DF0-0674-254B-8144-FC7FDF9C95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67" y="2535668"/>
            <a:ext cx="4086709" cy="30650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6CC51-B323-194A-A710-701AECA6822D}"/>
              </a:ext>
            </a:extLst>
          </p:cNvPr>
          <p:cNvSpPr txBox="1"/>
          <p:nvPr/>
        </p:nvSpPr>
        <p:spPr>
          <a:xfrm>
            <a:off x="8626272" y="4862353"/>
            <a:ext cx="343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Plants increased leaf N investment with elevation. This response was predicted by acclimation theory.</a:t>
            </a:r>
          </a:p>
        </p:txBody>
      </p:sp>
    </p:spTree>
    <p:extLst>
      <p:ext uri="{BB962C8B-B14F-4D97-AF65-F5344CB8AC3E}">
        <p14:creationId xmlns:p14="http://schemas.microsoft.com/office/powerpoint/2010/main" val="31632675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acclimate to soil nutrients?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DACDEA-99F7-7E40-8700-794E2B39516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3F5F2-E4E6-FB4F-8264-936605C08FF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3BDD0-228B-8C47-9BB8-1F58286A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6075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9614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4180896-68E7-6F40-A905-683F9B601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07861"/>
            <a:ext cx="9871699" cy="4885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982028-FB48-D143-AC4F-1C728AC74298}"/>
              </a:ext>
            </a:extLst>
          </p:cNvPr>
          <p:cNvSpPr txBox="1"/>
          <p:nvPr/>
        </p:nvSpPr>
        <p:spPr>
          <a:xfrm>
            <a:off x="9521782" y="6488668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 et al. (2021)</a:t>
            </a:r>
          </a:p>
        </p:txBody>
      </p:sp>
    </p:spTree>
    <p:extLst>
      <p:ext uri="{BB962C8B-B14F-4D97-AF65-F5344CB8AC3E}">
        <p14:creationId xmlns:p14="http://schemas.microsoft.com/office/powerpoint/2010/main" val="29310835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show support for least cost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5982028-FB48-D143-AC4F-1C728AC74298}"/>
              </a:ext>
            </a:extLst>
          </p:cNvPr>
          <p:cNvSpPr txBox="1"/>
          <p:nvPr/>
        </p:nvSpPr>
        <p:spPr>
          <a:xfrm>
            <a:off x="10043398" y="6488668"/>
            <a:ext cx="214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Paillassa</a:t>
            </a:r>
            <a:r>
              <a:rPr lang="en-US" dirty="0"/>
              <a:t> et al. (2020)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4895D2-DA4A-AE4B-9BF9-A1C9321FC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50" y="1578389"/>
            <a:ext cx="47117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035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do greenhouse experiments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5982028-FB48-D143-AC4F-1C728AC74298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4D437-48D5-8740-AF6F-F87956F47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403" y="1690688"/>
            <a:ext cx="7983193" cy="4561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BDC1AB-EA99-F54C-8828-D53615CB7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894900" y="3101485"/>
            <a:ext cx="2320308" cy="17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96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plant allocation to leaf N dependent on allocation to biomass?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6653E2E-F8C8-3B40-A9BB-E74358423B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7576" y="1625594"/>
            <a:ext cx="3856847" cy="482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681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plant allocation to leaf N dependent on allocation to biomass?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F44B587-CEAC-CA41-B83F-41D08632400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690688"/>
            <a:ext cx="5943600" cy="5122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7CE07-2E92-6949-97CD-20D7ABED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F99820-11D5-974E-9C0F-1FAB60F0CCB2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23FF12-1989-6A4F-B466-1DFCAA727E9C}"/>
              </a:ext>
            </a:extLst>
          </p:cNvPr>
          <p:cNvSpPr/>
          <p:nvPr/>
        </p:nvSpPr>
        <p:spPr>
          <a:xfrm>
            <a:off x="3790122" y="1789043"/>
            <a:ext cx="5181600" cy="45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366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To see a leaf N response to soil N there must be (1) added investment to leaves and (2) small investment to biomass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F44B587-CEAC-CA41-B83F-41D08632400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690688"/>
            <a:ext cx="5943600" cy="5122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7CE07-2E92-6949-97CD-20D7ABED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F99820-11D5-974E-9C0F-1FAB60F0CCB2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4619618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acclimate to soil nutrients?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Yes, although this is dependent on whole-plant allocation decisions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54241-E9A9-9D46-89A8-5556B911E0D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2A2CF-7845-E845-A43E-59AE0B1728E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447BA-DA85-7D44-A5F2-FE7FAFE4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impact of </a:t>
            </a:r>
            <a:r>
              <a:rPr lang="en-US" dirty="0">
                <a:solidFill>
                  <a:srgbClr val="011893"/>
                </a:solidFill>
              </a:rPr>
              <a:t>allelopathic invaders</a:t>
            </a:r>
            <a:r>
              <a:rPr lang="en-US" dirty="0"/>
              <a:t> on leaf economics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9521782" y="6488668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 et al. (2021)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78597-A984-CD40-A6FD-CDBBA3DCAB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65" y="2618137"/>
            <a:ext cx="5587724" cy="2163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DDC48-8AD3-A841-9AC3-020BCF92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789" y="3161881"/>
            <a:ext cx="2918187" cy="2786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44D25-3EA2-7846-84E7-C324585B9AEF}"/>
              </a:ext>
            </a:extLst>
          </p:cNvPr>
          <p:cNvSpPr txBox="1"/>
          <p:nvPr/>
        </p:nvSpPr>
        <p:spPr>
          <a:xfrm>
            <a:off x="8827421" y="4304640"/>
            <a:ext cx="3574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Allelopathic invasion (gold) increased photosynthetic N use efficiency of native plants. This response was predicted by acclimation theory.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D0BF7A-DEB6-0D42-82B8-A59EE05897B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604" y="5055697"/>
            <a:ext cx="1074728" cy="143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39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terrestrial biogeochemical cycling?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0" y="481324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473E8-83F1-E948-A3D2-26A5EBBD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993" y="1690688"/>
            <a:ext cx="4329807" cy="44547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B90147-67EC-FB40-AD89-0F6944242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79" y="1690739"/>
            <a:ext cx="4329758" cy="44546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9037D24-3E4C-9241-B76E-288A6228BF3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DDC758-A015-664F-A53B-7FA4B60E4D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8FE8CC-C9EB-CB49-BD03-C55D6B8BE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3121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24103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59D1E-A107-714B-A73B-87DE1A84A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ADFD9C-DA31-1B48-9128-33DF554406F2}"/>
              </a:ext>
            </a:extLst>
          </p:cNvPr>
          <p:cNvSpPr/>
          <p:nvPr/>
        </p:nvSpPr>
        <p:spPr>
          <a:xfrm>
            <a:off x="2054087" y="768626"/>
            <a:ext cx="2054087" cy="1881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DEF30-1B65-4347-82CE-11A7C15F2D48}"/>
              </a:ext>
            </a:extLst>
          </p:cNvPr>
          <p:cNvSpPr/>
          <p:nvPr/>
        </p:nvSpPr>
        <p:spPr>
          <a:xfrm>
            <a:off x="2054087" y="3528390"/>
            <a:ext cx="2054087" cy="1881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982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365125"/>
            <a:ext cx="4734636" cy="4670899"/>
          </a:xfrm>
        </p:spPr>
        <p:txBody>
          <a:bodyPr>
            <a:normAutofit/>
          </a:bodyPr>
          <a:lstStyle/>
          <a:p>
            <a:r>
              <a:rPr lang="en-US" dirty="0"/>
              <a:t>Photosynthetic traits change with temperature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A3B1A9-3204-5841-8565-8998A18B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0DF62E-4270-6C44-83DE-84C74C6652E1}"/>
              </a:ext>
            </a:extLst>
          </p:cNvPr>
          <p:cNvSpPr txBox="1"/>
          <p:nvPr/>
        </p:nvSpPr>
        <p:spPr>
          <a:xfrm>
            <a:off x="6619164" y="4558970"/>
            <a:ext cx="3441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Data = -0.051 °C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Predicted = -0.048 °C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6879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529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3717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warmer, high CO</a:t>
            </a:r>
            <a:r>
              <a:rPr lang="en-US" baseline="-25000" dirty="0"/>
              <a:t>2</a:t>
            </a:r>
            <a:r>
              <a:rPr lang="en-US" dirty="0"/>
              <a:t> conditions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5264037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27247655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terrestrial biogeochemical cycling?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009051"/>
                </a:solidFill>
              </a:rPr>
              <a:t>Photosynthesis will increase and per-leaf-area nutrient use will decrease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9714C-297B-1043-A371-E3DF2BF1FE6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5CC6E-BD1E-3344-BBD9-F253A537343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08B136-BAC6-4E47-B2FD-5C9CA862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9855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role of acclimation on future </a:t>
            </a:r>
            <a:r>
              <a:rPr lang="en-US" dirty="0">
                <a:solidFill>
                  <a:srgbClr val="011893"/>
                </a:solidFill>
              </a:rPr>
              <a:t>ecosystem feedbacks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74BD5-3D76-1D48-9D30-F3E96652C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48" y="2903199"/>
            <a:ext cx="4323848" cy="2392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7BA28-8BF8-3B4E-8F27-1E56D951BD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05" t="2130" r="35869" b="54171"/>
          <a:stretch/>
        </p:blipFill>
        <p:spPr>
          <a:xfrm>
            <a:off x="506896" y="2060020"/>
            <a:ext cx="4916557" cy="392480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D6749-ED2D-894F-8DBC-DCF2FBB643B4}"/>
              </a:ext>
            </a:extLst>
          </p:cNvPr>
          <p:cNvCxnSpPr>
            <a:stCxn id="7" idx="3"/>
          </p:cNvCxnSpPr>
          <p:nvPr/>
        </p:nvCxnSpPr>
        <p:spPr>
          <a:xfrm flipV="1">
            <a:off x="5423453" y="4002157"/>
            <a:ext cx="1772477" cy="20266"/>
          </a:xfrm>
          <a:prstGeom prst="straightConnector1">
            <a:avLst/>
          </a:prstGeom>
          <a:ln w="76200">
            <a:solidFill>
              <a:srgbClr val="01189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2F6BC7-C935-BD40-8591-211AC428312F}"/>
              </a:ext>
            </a:extLst>
          </p:cNvPr>
          <p:cNvSpPr txBox="1"/>
          <p:nvPr/>
        </p:nvSpPr>
        <p:spPr>
          <a:xfrm>
            <a:off x="3785025" y="6181197"/>
            <a:ext cx="5049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Coupled model-data experiments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AF7298-2357-DA42-B617-B4A9D8C5D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182" y="2695499"/>
            <a:ext cx="2046791" cy="4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154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C8914D-48E5-5F44-8EBA-30DB52F5FE3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ADFAF6-C173-6A46-A100-822061952B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6ACE59-4F70-604C-B8BB-D7C85E07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43177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395FDE-F12A-6349-A524-9A9E7C1AF2F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FE0CEB-54CB-5649-889F-CB776138DBC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B06BA0-273F-8040-8D38-1DDE15B3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06368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36094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9207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480112" y="6488668"/>
            <a:ext cx="271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review)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D3CA4D-B224-524B-BC23-1FBDA5D30BAB}"/>
              </a:ext>
            </a:extLst>
          </p:cNvPr>
          <p:cNvSpPr/>
          <p:nvPr/>
        </p:nvSpPr>
        <p:spPr>
          <a:xfrm>
            <a:off x="1559169" y="2145323"/>
            <a:ext cx="2391508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37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CA7FEB-EBAF-0640-8BAD-1D674A4F5280}"/>
              </a:ext>
            </a:extLst>
          </p:cNvPr>
          <p:cNvSpPr txBox="1"/>
          <p:nvPr/>
        </p:nvSpPr>
        <p:spPr>
          <a:xfrm>
            <a:off x="9481899" y="6488668"/>
            <a:ext cx="271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review)</a:t>
            </a:r>
          </a:p>
        </p:txBody>
      </p:sp>
    </p:spTree>
    <p:extLst>
      <p:ext uri="{BB962C8B-B14F-4D97-AF65-F5344CB8AC3E}">
        <p14:creationId xmlns:p14="http://schemas.microsoft.com/office/powerpoint/2010/main" val="9275746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81FFE-09DF-9744-A653-D40420FC02D7}"/>
              </a:ext>
            </a:extLst>
          </p:cNvPr>
          <p:cNvSpPr txBox="1"/>
          <p:nvPr/>
        </p:nvSpPr>
        <p:spPr>
          <a:xfrm>
            <a:off x="9477033" y="6488668"/>
            <a:ext cx="271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review)</a:t>
            </a:r>
          </a:p>
        </p:txBody>
      </p:sp>
    </p:spTree>
    <p:extLst>
      <p:ext uri="{BB962C8B-B14F-4D97-AF65-F5344CB8AC3E}">
        <p14:creationId xmlns:p14="http://schemas.microsoft.com/office/powerpoint/2010/main" val="7182431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D4D72-B123-604A-8AFE-C77907B15EF5}"/>
              </a:ext>
            </a:extLst>
          </p:cNvPr>
          <p:cNvSpPr txBox="1"/>
          <p:nvPr/>
        </p:nvSpPr>
        <p:spPr>
          <a:xfrm>
            <a:off x="9481899" y="6488668"/>
            <a:ext cx="271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review)</a:t>
            </a:r>
          </a:p>
        </p:txBody>
      </p:sp>
    </p:spTree>
    <p:extLst>
      <p:ext uri="{BB962C8B-B14F-4D97-AF65-F5344CB8AC3E}">
        <p14:creationId xmlns:p14="http://schemas.microsoft.com/office/powerpoint/2010/main" val="13692683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7608" y="518551"/>
            <a:ext cx="5862810" cy="295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513A6-5FF0-774E-ACB9-F2350699004A}"/>
              </a:ext>
            </a:extLst>
          </p:cNvPr>
          <p:cNvSpPr txBox="1"/>
          <p:nvPr/>
        </p:nvSpPr>
        <p:spPr>
          <a:xfrm>
            <a:off x="10015699" y="6488668"/>
            <a:ext cx="217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477763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34200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2B102C-48C8-7742-8339-FB85C69DA237}"/>
              </a:ext>
            </a:extLst>
          </p:cNvPr>
          <p:cNvSpPr txBox="1"/>
          <p:nvPr/>
        </p:nvSpPr>
        <p:spPr>
          <a:xfrm>
            <a:off x="10015699" y="6488668"/>
            <a:ext cx="217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prep)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608" y="518551"/>
            <a:ext cx="5862810" cy="61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401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11893"/>
                </a:solidFill>
              </a:rPr>
              <a:t>C</a:t>
            </a:r>
            <a:r>
              <a:rPr lang="en-US" b="1" baseline="-25000" dirty="0">
                <a:solidFill>
                  <a:srgbClr val="011893"/>
                </a:solidFill>
              </a:rPr>
              <a:t>4</a:t>
            </a:r>
            <a:r>
              <a:rPr lang="en-US" b="1" dirty="0">
                <a:solidFill>
                  <a:srgbClr val="011893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011893"/>
                </a:solidFill>
              </a:rPr>
              <a:t>2</a:t>
            </a:r>
            <a:r>
              <a:rPr lang="en-US" b="1" dirty="0">
                <a:solidFill>
                  <a:srgbClr val="011893"/>
                </a:solidFill>
              </a:rPr>
              <a:t> environments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7A79A-3619-8048-8EBD-07E8DAF0682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005B9F-2512-0F43-B250-2BACAA48C4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317342-CD93-A847-AFF8-66669C2B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76227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model-data comparisons </a:t>
            </a:r>
            <a:r>
              <a:rPr lang="en-US" dirty="0"/>
              <a:t>for C</a:t>
            </a:r>
            <a:r>
              <a:rPr lang="en-US" baseline="-25000" dirty="0"/>
              <a:t>4</a:t>
            </a:r>
            <a:r>
              <a:rPr lang="en-US" dirty="0"/>
              <a:t> plants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7B6E5F9-D0B6-BE4E-BFF6-E2CC9E3D5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7409"/>
            <a:ext cx="7442200" cy="370840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045ACC68-664A-564B-A04B-CF5774548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45" y="3363403"/>
            <a:ext cx="2723320" cy="108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1250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2624" cy="4351338"/>
          </a:xfrm>
        </p:spPr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Assuming plants don’t dynamically respond to their environment can lead to poor understanding of ecosystem functioning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620825" y="304357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935573" y="448147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Quantified physiological theory can: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Improve mechanistic understanding of physiological processes that underlie higher level responses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Produce more reliable future projections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B71D18-E965-9E48-949A-DBD000734DC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E3A443-B465-8643-B84C-8C53DC8D30F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516DF2-A406-BA49-B1F1-EA9C4E0A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6" name="Picture 5" descr="A red flower with green leaves&#10;&#10;Description automatically generated with low confidence">
            <a:extLst>
              <a:ext uri="{FF2B5EF4-FFF2-40B4-BE49-F238E27FC236}">
                <a16:creationId xmlns:a16="http://schemas.microsoft.com/office/drawing/2014/main" id="{C4EB8DE1-6AC1-B149-8CEC-7E8C15343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34" y="4001294"/>
            <a:ext cx="1971799" cy="2629065"/>
          </a:xfrm>
          <a:prstGeom prst="rect">
            <a:avLst/>
          </a:prstGeom>
        </p:spPr>
      </p:pic>
      <p:pic>
        <p:nvPicPr>
          <p:cNvPr id="10" name="Picture 9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78E89A93-F457-AC41-B6B6-23B00E11A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162" y="4228932"/>
            <a:ext cx="3325505" cy="2494129"/>
          </a:xfrm>
          <a:prstGeom prst="rect">
            <a:avLst/>
          </a:prstGeom>
        </p:spPr>
      </p:pic>
      <p:pic>
        <p:nvPicPr>
          <p:cNvPr id="12" name="Picture 11" descr="A landscape with hills and trees&#10;&#10;Description automatically generated with low confidence">
            <a:extLst>
              <a:ext uri="{FF2B5EF4-FFF2-40B4-BE49-F238E27FC236}">
                <a16:creationId xmlns:a16="http://schemas.microsoft.com/office/drawing/2014/main" id="{1DD1925E-55CE-8642-BDD4-E0E9D1815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197" y="4228933"/>
            <a:ext cx="3325504" cy="24941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B1D9F7-1F83-A541-BEE8-4FCFF2DD13D5}"/>
              </a:ext>
            </a:extLst>
          </p:cNvPr>
          <p:cNvCxnSpPr>
            <a:stCxn id="6" idx="3"/>
          </p:cNvCxnSpPr>
          <p:nvPr/>
        </p:nvCxnSpPr>
        <p:spPr>
          <a:xfrm flipV="1">
            <a:off x="2976633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ED5EFD-422B-E245-97CE-84DF21EA2A81}"/>
              </a:ext>
            </a:extLst>
          </p:cNvPr>
          <p:cNvCxnSpPr/>
          <p:nvPr/>
        </p:nvCxnSpPr>
        <p:spPr>
          <a:xfrm flipV="1">
            <a:off x="7336667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1EC434-7566-5B42-9C59-A8B5D8F7FE38}"/>
              </a:ext>
            </a:extLst>
          </p:cNvPr>
          <p:cNvSpPr txBox="1"/>
          <p:nvPr/>
        </p:nvSpPr>
        <p:spPr>
          <a:xfrm>
            <a:off x="3108204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697E4-63D3-3747-9381-15C219E4E13F}"/>
              </a:ext>
            </a:extLst>
          </p:cNvPr>
          <p:cNvSpPr txBox="1"/>
          <p:nvPr/>
        </p:nvSpPr>
        <p:spPr>
          <a:xfrm>
            <a:off x="7524143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775071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Presentation available at:</a:t>
            </a:r>
          </a:p>
          <a:p>
            <a:r>
              <a:rPr lang="en-US" sz="2400" dirty="0" err="1"/>
              <a:t>www.github.com</a:t>
            </a:r>
            <a:r>
              <a:rPr lang="en-US" sz="2400" dirty="0"/>
              <a:t>/</a:t>
            </a:r>
            <a:r>
              <a:rPr lang="en-US" sz="2400" dirty="0" err="1"/>
              <a:t>SmithEcophysLab</a:t>
            </a:r>
            <a:r>
              <a:rPr lang="en-US" sz="2400" dirty="0"/>
              <a:t>/seminar/2021_michigan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symbioses</a:t>
            </a:r>
            <a:r>
              <a:rPr lang="en-US" dirty="0"/>
              <a:t> as modifiers of plant economies under variable conditions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55AE128-7AED-F54D-84D0-15C2884DADED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9AFF7-C2CA-5D45-A5A7-C30A532B7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30" y="1690688"/>
            <a:ext cx="10137836" cy="45945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73C07-B941-784C-9B75-E6336079CD68}"/>
              </a:ext>
            </a:extLst>
          </p:cNvPr>
          <p:cNvSpPr txBox="1"/>
          <p:nvPr/>
        </p:nvSpPr>
        <p:spPr>
          <a:xfrm>
            <a:off x="9728373" y="4610223"/>
            <a:ext cx="2301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Soybean (right panel) economics are much less responsive to soil nitrogen than cotton (left panel)</a:t>
            </a:r>
          </a:p>
        </p:txBody>
      </p:sp>
    </p:spTree>
    <p:extLst>
      <p:ext uri="{BB962C8B-B14F-4D97-AF65-F5344CB8AC3E}">
        <p14:creationId xmlns:p14="http://schemas.microsoft.com/office/powerpoint/2010/main" val="18584554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more acclimation predictions in more places to examine </a:t>
            </a:r>
            <a:r>
              <a:rPr lang="en-US" dirty="0">
                <a:solidFill>
                  <a:srgbClr val="011893"/>
                </a:solidFill>
              </a:rPr>
              <a:t>larger scale impacts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7F199F-3585-314D-8ED2-0EE9B8B808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443445-6F66-8C46-AF22-C843FEA8FC3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4B332B-EC03-8844-A341-BC673B8B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6391E2D-6CE0-B14A-A8D6-347A71A92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020"/>
            <a:ext cx="4065270" cy="4065270"/>
          </a:xfrm>
          <a:prstGeom prst="rect">
            <a:avLst/>
          </a:prstGeom>
        </p:spPr>
      </p:pic>
      <p:pic>
        <p:nvPicPr>
          <p:cNvPr id="2050" name="Picture 2" descr="Science at the Top - Rocky Mountain Biological Laboratory">
            <a:extLst>
              <a:ext uri="{FF2B5EF4-FFF2-40B4-BE49-F238E27FC236}">
                <a16:creationId xmlns:a16="http://schemas.microsoft.com/office/drawing/2014/main" id="{176A9604-80BE-2343-9464-277C3E734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470" y="5107644"/>
            <a:ext cx="24257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tree, outdoor, green, plant&#10;&#10;Description automatically generated">
            <a:extLst>
              <a:ext uri="{FF2B5EF4-FFF2-40B4-BE49-F238E27FC236}">
                <a16:creationId xmlns:a16="http://schemas.microsoft.com/office/drawing/2014/main" id="{1C39386A-0B69-3041-BB20-2F732A347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052" y="3902951"/>
            <a:ext cx="3316385" cy="2487288"/>
          </a:xfrm>
          <a:prstGeom prst="rect">
            <a:avLst/>
          </a:prstGeom>
        </p:spPr>
      </p:pic>
      <p:pic>
        <p:nvPicPr>
          <p:cNvPr id="15" name="Picture 14" descr="A picture containing mountain, sky, outdoor, grass&#10;&#10;Description automatically generated">
            <a:extLst>
              <a:ext uri="{FF2B5EF4-FFF2-40B4-BE49-F238E27FC236}">
                <a16:creationId xmlns:a16="http://schemas.microsoft.com/office/drawing/2014/main" id="{2106DF07-74C3-5B4F-B5A0-388C4CC97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471" y="1763486"/>
            <a:ext cx="3316384" cy="24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036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other ongoing and 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4DCE7-B1AE-E247-94D7-1D533E5AE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11893"/>
                </a:solidFill>
              </a:rPr>
              <a:t>Land management modifications of plant-atmosphere feedbacks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9631812" y="6488668"/>
            <a:ext cx="256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McNellis</a:t>
            </a:r>
            <a:r>
              <a:rPr lang="en-US" dirty="0"/>
              <a:t> et al. (in review)</a:t>
            </a:r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1B3732C-A608-DE41-992B-757EEA214659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608" y="3226513"/>
            <a:ext cx="4756495" cy="295045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2C4CFD08-2D81-8142-ADAE-F5973DA9CE63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103" y="3163292"/>
            <a:ext cx="4858415" cy="3013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4B3259-DDD5-4E40-A016-ECF1D04DC2CA}"/>
              </a:ext>
            </a:extLst>
          </p:cNvPr>
          <p:cNvSpPr txBox="1"/>
          <p:nvPr/>
        </p:nvSpPr>
        <p:spPr>
          <a:xfrm>
            <a:off x="9896517" y="4901655"/>
            <a:ext cx="2295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Cover crop implementation increases latent heat flux (left) and albedo (right) as compared to fallow fields.</a:t>
            </a:r>
          </a:p>
        </p:txBody>
      </p:sp>
    </p:spTree>
    <p:extLst>
      <p:ext uri="{BB962C8B-B14F-4D97-AF65-F5344CB8AC3E}">
        <p14:creationId xmlns:p14="http://schemas.microsoft.com/office/powerpoint/2010/main" val="1773252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1945</TotalTime>
  <Words>3331</Words>
  <Application>Microsoft Macintosh PowerPoint</Application>
  <PresentationFormat>Widescreen</PresentationFormat>
  <Paragraphs>376</Paragraphs>
  <Slides>106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1" baseType="lpstr">
      <vt:lpstr>Arial</vt:lpstr>
      <vt:lpstr>Calibri</vt:lpstr>
      <vt:lpstr>Calibri Light</vt:lpstr>
      <vt:lpstr>Mangal</vt:lpstr>
      <vt:lpstr>Office Theme</vt:lpstr>
      <vt:lpstr>Plants aren’t dumb Using optimality theory to understand big questions in plant ecophysiology</vt:lpstr>
      <vt:lpstr>Acknowledgements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In other words: plants provide ecosystem services</vt:lpstr>
      <vt:lpstr>Including photosynthesis</vt:lpstr>
      <vt:lpstr>Photosynthesis provides the foundation for other services</vt:lpstr>
      <vt:lpstr>Photosynthesis is a dynamic process</vt:lpstr>
      <vt:lpstr>Our lab examines photosynthesis as a regulator of global change impacts on ecosystem services</vt:lpstr>
      <vt:lpstr>Photosynthesis is important! An example…</vt:lpstr>
      <vt:lpstr>Photosynthesis is important! An example…</vt:lpstr>
      <vt:lpstr>Photosynthesis is important! An example…</vt:lpstr>
      <vt:lpstr>Photosynthesis is important! An example…</vt:lpstr>
      <vt:lpstr>But predictions are uncertain!</vt:lpstr>
      <vt:lpstr>But predictions are uncertain!</vt:lpstr>
      <vt:lpstr>Why the uncertainty? Theoretical models for photosynthesis exist</vt:lpstr>
      <vt:lpstr>These produce short term responses that match data</vt:lpstr>
      <vt:lpstr>Why the uncertainty? Long-term responses differ from short-term responses due to acclimation</vt:lpstr>
      <vt:lpstr>PowerPoint Presentation</vt:lpstr>
      <vt:lpstr>PowerPoint Presentation</vt:lpstr>
      <vt:lpstr>Acclimation is ubiquitous and well known…</vt:lpstr>
      <vt:lpstr>…and can impact carbon cycling and climate</vt:lpstr>
      <vt:lpstr>Unfortunately, no theoretical model for photosynthetic acclimation exists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theory</vt:lpstr>
      <vt:lpstr>Optimal photosynthesis </vt:lpstr>
      <vt:lpstr>Optimal photosynthesis </vt:lpstr>
      <vt:lpstr>Optimal photosynthesis </vt:lpstr>
      <vt:lpstr>Optimal photosynthesis </vt:lpstr>
      <vt:lpstr>Biochemistry optimization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great, but now what?</vt:lpstr>
      <vt:lpstr>We can use the theory as a null model to explore acclimation mechanisms</vt:lpstr>
      <vt:lpstr>Let’s tackle some big questions in plant ecophysiology!</vt:lpstr>
      <vt:lpstr>Big questions</vt:lpstr>
      <vt:lpstr>Question 1: Is photosynthesis optimized to the environment?</vt:lpstr>
      <vt:lpstr>Global Vcmax dataset</vt:lpstr>
      <vt:lpstr>PowerPoint Presentation</vt:lpstr>
      <vt:lpstr>PowerPoint Presentation</vt:lpstr>
      <vt:lpstr>Question 1: Is photosynthesis optimized to the environment?  YES! Photosynthesis acclimates spatially as expected from optimization</vt:lpstr>
      <vt:lpstr>Looking forward: herbarium specimens to examine acclimation over space and time</vt:lpstr>
      <vt:lpstr>Question 2: Does photosynthesis acclimate to soil nutrients?</vt:lpstr>
      <vt:lpstr>From the least cost hypothesis…</vt:lpstr>
      <vt:lpstr>From the least cost hypothesis…</vt:lpstr>
      <vt:lpstr>Observations show support for least cost</vt:lpstr>
      <vt:lpstr>As do greenhouse experiments</vt:lpstr>
      <vt:lpstr>Is plant allocation to leaf N dependent on allocation to biomass?</vt:lpstr>
      <vt:lpstr>Is plant allocation to leaf N dependent on allocation to biomass?</vt:lpstr>
      <vt:lpstr>To see a leaf N response to soil N there must be (1) added investment to leaves and (2) small investment to biomass</vt:lpstr>
      <vt:lpstr>Question 2: Does photosynthesis acclimate to soil nutrients?  Yes, although this is dependent on whole-plant allocation decisions</vt:lpstr>
      <vt:lpstr>Looking forward: impact of allelopathic invaders on leaf economics</vt:lpstr>
      <vt:lpstr>Question 3: What does acclimation mean for future terrestrial biogeochemical cycling?</vt:lpstr>
      <vt:lpstr>Expected future responses</vt:lpstr>
      <vt:lpstr>PowerPoint Presentation</vt:lpstr>
      <vt:lpstr>Photosynthetic traits change with temperature in ways expected from optimization</vt:lpstr>
      <vt:lpstr>PowerPoint Presentation</vt:lpstr>
      <vt:lpstr>Vcmax changes with CO2 in ways expected from optimization</vt:lpstr>
      <vt:lpstr>This generally suggests lower nitrogen demand under warmer, high CO2 conditions</vt:lpstr>
      <vt:lpstr>Let’s run a model out into the future!</vt:lpstr>
      <vt:lpstr>Photosynthesis increases in future</vt:lpstr>
      <vt:lpstr>Photosynthesis increases in future  (at lower nutrient use)</vt:lpstr>
      <vt:lpstr>Need to rethink nutrient limitation in models?</vt:lpstr>
      <vt:lpstr>Question 3: What does acclimation mean for future terrestrial biogeochemical cycling?  Photosynthesis will increase and per-leaf-area nutrient use will decrease</vt:lpstr>
      <vt:lpstr>Looking forward: role of acclimation on future ecosystem feedbacks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Looking forward: model-data comparisons for C4 plants</vt:lpstr>
      <vt:lpstr>Conclusions</vt:lpstr>
      <vt:lpstr>Conclusions</vt:lpstr>
      <vt:lpstr>Conclusions</vt:lpstr>
      <vt:lpstr>PowerPoint Presentation</vt:lpstr>
      <vt:lpstr>Looking forward: symbioses as modifiers of plant economies under variable conditions</vt:lpstr>
      <vt:lpstr>Looking forward: more acclimation predictions in more places to examine larger scale impacts</vt:lpstr>
      <vt:lpstr>Looking forward: other ongoing and future research</vt:lpstr>
      <vt:lpstr>PowerPoint Presentation</vt:lpstr>
      <vt:lpstr>PowerPoint Presentation</vt:lpstr>
      <vt:lpstr>Optimal stomatal conductance </vt:lpstr>
      <vt:lpstr>Stomatal conductance trait The ratio of CO2 in the leaf to CO2 outside of the leaf (Ci/Ca)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Nick Smith</cp:lastModifiedBy>
  <cp:revision>291</cp:revision>
  <cp:lastPrinted>2019-07-23T15:57:34Z</cp:lastPrinted>
  <dcterms:created xsi:type="dcterms:W3CDTF">2019-07-15T15:11:58Z</dcterms:created>
  <dcterms:modified xsi:type="dcterms:W3CDTF">2021-12-04T21:48:33Z</dcterms:modified>
</cp:coreProperties>
</file>